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5"/>
  </p:notesMasterIdLst>
  <p:sldIdLst>
    <p:sldId id="256" r:id="rId2"/>
    <p:sldId id="288" r:id="rId3"/>
    <p:sldId id="261" r:id="rId4"/>
    <p:sldId id="258" r:id="rId5"/>
    <p:sldId id="279" r:id="rId6"/>
    <p:sldId id="281" r:id="rId7"/>
    <p:sldId id="280" r:id="rId8"/>
    <p:sldId id="282" r:id="rId9"/>
    <p:sldId id="283" r:id="rId10"/>
    <p:sldId id="284" r:id="rId11"/>
    <p:sldId id="286" r:id="rId12"/>
    <p:sldId id="287" r:id="rId13"/>
    <p:sldId id="278" r:id="rId14"/>
  </p:sldIdLst>
  <p:sldSz cx="9144000" cy="5143500" type="screen16x9"/>
  <p:notesSz cx="6858000" cy="9144000"/>
  <p:embeddedFontLst>
    <p:embeddedFont>
      <p:font typeface="Lato" panose="020F0502020204030203" pitchFamily="34" charset="0"/>
      <p:regular r:id="rId16"/>
      <p:bold r:id="rId17"/>
      <p:italic r:id="rId18"/>
      <p:boldItalic r:id="rId19"/>
    </p:embeddedFont>
    <p:embeddedFont>
      <p:font typeface="Proxima Nova" panose="020B0604020202020204" charset="0"/>
      <p:regular r:id="rId20"/>
      <p:bold r:id="rId21"/>
      <p:italic r:id="rId22"/>
      <p:boldItalic r:id="rId23"/>
    </p:embeddedFont>
    <p:embeddedFont>
      <p:font typeface="Raleway" pitchFamily="2" charset="0"/>
      <p:regular r:id="rId24"/>
      <p:bold r:id="rId25"/>
      <p:italic r:id="rId26"/>
      <p:boldItalic r:id="rId27"/>
    </p:embeddedFont>
    <p:embeddedFont>
      <p:font typeface="Segoe UI" panose="020B0502040204020203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19"/>
    <p:restoredTop sz="94458"/>
  </p:normalViewPr>
  <p:slideViewPr>
    <p:cSldViewPr snapToGrid="0">
      <p:cViewPr varScale="1">
        <p:scale>
          <a:sx n="103" d="100"/>
          <a:sy n="103" d="100"/>
        </p:scale>
        <p:origin x="1315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0805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09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4067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829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0479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8769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454b570c1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1454b570c1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831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4428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065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4" name="Google Shape;114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" name="Google Shape;116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" name="Google Shape;126;p15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4" name="Google Shape;34;p3" descr="Component Detail"/>
          <p:cNvPicPr preferRelativeResize="0"/>
          <p:nvPr/>
        </p:nvPicPr>
        <p:blipFill rotWithShape="1">
          <a:blip r:embed="rId2">
            <a:alphaModFix/>
          </a:blip>
          <a:srcRect b="25075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274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3"/>
            <a:chOff x="7666681" y="2077877"/>
            <a:chExt cx="1148179" cy="2282763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3"/>
              <a:chOff x="3983627" y="1676395"/>
              <a:chExt cx="1449538" cy="2881913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1" name="Google Shape;41;p3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4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49" t="12064" r="54351" b="26445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4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" name="Google Shape;46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" name="Google Shape;49;p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4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4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5"/>
          <p:cNvPicPr preferRelativeResize="0"/>
          <p:nvPr/>
        </p:nvPicPr>
        <p:blipFill rotWithShape="1">
          <a:blip r:embed="rId2">
            <a:alphaModFix/>
          </a:blip>
          <a:srcRect l="31882" t="8095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5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" name="Google Shape;5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7" name="Google Shape;5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" name="Google Shape;71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2" name="Google Shape;72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9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8" name="Google Shape;88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" name="Google Shape;90;p9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" name="Google Shape;94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5" name="Google Shape;95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" name="Google Shape;97;p1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0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0" name="Google Shape;100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" name="Google Shape;103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4" name="Google Shape;104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" name="Google Shape;106;p1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>
            <a:spLocks noGrp="1"/>
          </p:cNvSpPr>
          <p:nvPr>
            <p:ph type="ctrTitle"/>
          </p:nvPr>
        </p:nvSpPr>
        <p:spPr>
          <a:xfrm>
            <a:off x="580767" y="482391"/>
            <a:ext cx="60705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dirty="0"/>
              <a:t>Final Project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dirty="0"/>
          </a:p>
        </p:txBody>
      </p:sp>
      <p:pic>
        <p:nvPicPr>
          <p:cNvPr id="136" name="Google Shape;13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767" y="1620942"/>
            <a:ext cx="4707305" cy="208133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 txBox="1"/>
          <p:nvPr/>
        </p:nvSpPr>
        <p:spPr>
          <a:xfrm>
            <a:off x="6859815" y="1613465"/>
            <a:ext cx="2073827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Anna Day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24292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24292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John Arney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24292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24292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Eva Hawkins</a:t>
            </a:r>
            <a:endParaRPr dirty="0"/>
          </a:p>
        </p:txBody>
      </p:sp>
      <p:pic>
        <p:nvPicPr>
          <p:cNvPr id="2" name="Google Shape;143;p18">
            <a:extLst>
              <a:ext uri="{FF2B5EF4-FFF2-40B4-BE49-F238E27FC236}">
                <a16:creationId xmlns:a16="http://schemas.microsoft.com/office/drawing/2014/main" id="{20B4C2BD-F4FF-133A-0C6C-57F2BB5F3AF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8845" y="2076103"/>
            <a:ext cx="1098884" cy="1171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45;p18">
            <a:extLst>
              <a:ext uri="{FF2B5EF4-FFF2-40B4-BE49-F238E27FC236}">
                <a16:creationId xmlns:a16="http://schemas.microsoft.com/office/drawing/2014/main" id="{E6B1CE8E-3A6F-4735-ED2A-6A34A81933E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8845" y="793111"/>
            <a:ext cx="1098884" cy="118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44;p18">
            <a:extLst>
              <a:ext uri="{FF2B5EF4-FFF2-40B4-BE49-F238E27FC236}">
                <a16:creationId xmlns:a16="http://schemas.microsoft.com/office/drawing/2014/main" id="{416AF0DC-CC94-F92B-1CFB-846CAA1D98B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0930" y="3377227"/>
            <a:ext cx="1098885" cy="1098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>
            <a:spLocks noGrp="1"/>
          </p:cNvSpPr>
          <p:nvPr>
            <p:ph type="title"/>
          </p:nvPr>
        </p:nvSpPr>
        <p:spPr>
          <a:xfrm>
            <a:off x="162047" y="147675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dirty="0"/>
              <a:t>Analysis Phase</a:t>
            </a:r>
            <a:endParaRPr sz="3000" dirty="0"/>
          </a:p>
        </p:txBody>
      </p:sp>
      <p:sp>
        <p:nvSpPr>
          <p:cNvPr id="223" name="Google Shape;223;p28"/>
          <p:cNvSpPr txBox="1">
            <a:spLocks noGrp="1"/>
          </p:cNvSpPr>
          <p:nvPr>
            <p:ph type="subTitle" idx="1"/>
          </p:nvPr>
        </p:nvSpPr>
        <p:spPr>
          <a:xfrm>
            <a:off x="0" y="1345590"/>
            <a:ext cx="4521600" cy="2873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lnSpc>
                <a:spcPct val="115000"/>
              </a:lnSpc>
              <a:buSzPts val="1300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Twelve (12) provisional machine learning models were created </a:t>
            </a:r>
          </a:p>
          <a:p>
            <a:pPr>
              <a:lnSpc>
                <a:spcPct val="115000"/>
              </a:lnSpc>
              <a:buSzPts val="1300"/>
              <a:buFont typeface="Lato"/>
              <a:buChar char="●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- Tower A: (Linear Regression, Logistic Regression, Random Forrest, and Support Vector Machine)</a:t>
            </a:r>
          </a:p>
          <a:p>
            <a:pPr>
              <a:lnSpc>
                <a:spcPct val="115000"/>
              </a:lnSpc>
              <a:buSzPts val="1300"/>
              <a:buFont typeface="Lato"/>
              <a:buChar char="●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- Tower B: (Linear Regression, Logistic Regression, Random Forrest, and Support Vector Machine)</a:t>
            </a:r>
          </a:p>
          <a:p>
            <a:pPr>
              <a:lnSpc>
                <a:spcPct val="115000"/>
              </a:lnSpc>
              <a:buSzPts val="1300"/>
              <a:buFont typeface="Lato"/>
              <a:buChar char="●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- Reactor: (Linear Regression, Logistic Regression, Random Forrest, and Support Vector Machine)</a:t>
            </a:r>
          </a:p>
          <a:p>
            <a:pPr marL="457200" lvl="0" indent="-311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/>
          </a:p>
        </p:txBody>
      </p:sp>
      <p:sp>
        <p:nvSpPr>
          <p:cNvPr id="224" name="Google Shape;224;p28"/>
          <p:cNvSpPr txBox="1">
            <a:spLocks noGrp="1"/>
          </p:cNvSpPr>
          <p:nvPr>
            <p:ph type="body" idx="2"/>
          </p:nvPr>
        </p:nvSpPr>
        <p:spPr>
          <a:xfrm>
            <a:off x="4826984" y="449800"/>
            <a:ext cx="4154969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SK Learn's Linear Regression model was selected</a:t>
            </a:r>
          </a:p>
          <a:p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 This model was chosen because the output (y_predict) was more accurate, and an actual representation of the N-Butane Vol%, rather than a binary grouping prediction is output. </a:t>
            </a:r>
          </a:p>
          <a:p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This number based prediction proves more valuable in real-world operations of the process unit in question. </a:t>
            </a: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9EB126-3A3A-701B-961C-2FEED428B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071" y="3229471"/>
            <a:ext cx="4358794" cy="135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959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>
            <a:spLocks noGrp="1"/>
          </p:cNvSpPr>
          <p:nvPr>
            <p:ph type="title"/>
          </p:nvPr>
        </p:nvSpPr>
        <p:spPr>
          <a:xfrm>
            <a:off x="162047" y="147675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dirty="0"/>
              <a:t>Results</a:t>
            </a:r>
            <a:endParaRPr sz="3000" dirty="0"/>
          </a:p>
        </p:txBody>
      </p:sp>
      <p:sp>
        <p:nvSpPr>
          <p:cNvPr id="224" name="Google Shape;224;p28"/>
          <p:cNvSpPr txBox="1">
            <a:spLocks noGrp="1"/>
          </p:cNvSpPr>
          <p:nvPr>
            <p:ph type="body" idx="2"/>
          </p:nvPr>
        </p:nvSpPr>
        <p:spPr>
          <a:xfrm>
            <a:off x="4826984" y="449799"/>
            <a:ext cx="4154969" cy="4539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>
              <a:lnSpc>
                <a:spcPct val="100000"/>
              </a:lnSpc>
              <a:buClr>
                <a:srgbClr val="000000"/>
              </a:buClr>
              <a:buSzPts val="1300"/>
              <a:buFont typeface="Arial"/>
              <a:buNone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“Real Time” Data Input</a:t>
            </a:r>
          </a:p>
          <a:p>
            <a:pPr indent="-228600">
              <a:lnSpc>
                <a:spcPct val="100000"/>
              </a:lnSpc>
              <a:buClr>
                <a:srgbClr val="000000"/>
              </a:buClr>
              <a:buFont typeface="Arial"/>
              <a:buNone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New dataset was taken from the past 3 weeks and ran in model to simulate an operators view of actual and simulated N-Butane Vol%</a:t>
            </a: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 sz="1400" dirty="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 sz="1400" dirty="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 sz="1400" dirty="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 sz="1400" dirty="0"/>
          </a:p>
          <a:p>
            <a:pPr lvl="0" indent="-228600">
              <a:lnSpc>
                <a:spcPct val="100000"/>
              </a:lnSpc>
              <a:buClr>
                <a:srgbClr val="000000"/>
              </a:buClr>
              <a:buNone/>
            </a:pPr>
            <a:endParaRPr lang="en-US" sz="1400" dirty="0">
              <a:solidFill>
                <a:srgbClr val="24292F"/>
              </a:solidFill>
              <a:latin typeface="Arial"/>
              <a:cs typeface="Arial"/>
            </a:endParaRPr>
          </a:p>
          <a:p>
            <a:pPr lvl="0" indent="-228600">
              <a:lnSpc>
                <a:spcPct val="100000"/>
              </a:lnSpc>
              <a:buClr>
                <a:srgbClr val="000000"/>
              </a:buClr>
              <a:buNone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Performance Metrics</a:t>
            </a:r>
            <a:endParaRPr sz="1400" dirty="0">
              <a:solidFill>
                <a:srgbClr val="24292F"/>
              </a:solidFill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C36E86-C059-605F-BE48-EFB06A0B5CFF}"/>
              </a:ext>
            </a:extLst>
          </p:cNvPr>
          <p:cNvSpPr txBox="1"/>
          <p:nvPr/>
        </p:nvSpPr>
        <p:spPr>
          <a:xfrm>
            <a:off x="104488" y="1342432"/>
            <a:ext cx="415496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4292F"/>
                </a:solidFill>
                <a:ea typeface="Lato"/>
                <a:sym typeface="Lato"/>
              </a:rPr>
              <a:t>The model testing performance, when used to predict the X_test split, was quite robust though not perfect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E7BC82-9CD2-AF4B-405B-F7A0B4F9F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34" y="2081096"/>
            <a:ext cx="2955575" cy="20182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E1E7B2-8AF1-7C5D-71B7-88802F252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160" y="1834875"/>
            <a:ext cx="1222084" cy="32321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501BC4-4E72-98F2-F25F-9D59964C2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833" y="1473466"/>
            <a:ext cx="4329679" cy="9781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B0F9D8-B22C-9B35-49AD-E06E7501C6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3567" y="2259952"/>
            <a:ext cx="1825537" cy="1916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6D26E61-A631-4EAA-0F1C-996ECA6E3EB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5290"/>
          <a:stretch/>
        </p:blipFill>
        <p:spPr>
          <a:xfrm>
            <a:off x="4589395" y="2982037"/>
            <a:ext cx="4522411" cy="154462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8CC6850-8255-06D1-BF74-9EFCB58362EE}"/>
              </a:ext>
            </a:extLst>
          </p:cNvPr>
          <p:cNvSpPr/>
          <p:nvPr/>
        </p:nvSpPr>
        <p:spPr>
          <a:xfrm>
            <a:off x="5675326" y="2922369"/>
            <a:ext cx="974856" cy="17713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855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>
            <a:spLocks noGrp="1"/>
          </p:cNvSpPr>
          <p:nvPr>
            <p:ph type="title"/>
          </p:nvPr>
        </p:nvSpPr>
        <p:spPr>
          <a:xfrm>
            <a:off x="162047" y="147675"/>
            <a:ext cx="37041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dirty="0"/>
              <a:t>Recommendation</a:t>
            </a:r>
            <a:endParaRPr sz="3000" dirty="0"/>
          </a:p>
        </p:txBody>
      </p:sp>
      <p:sp>
        <p:nvSpPr>
          <p:cNvPr id="223" name="Google Shape;223;p28"/>
          <p:cNvSpPr txBox="1">
            <a:spLocks noGrp="1"/>
          </p:cNvSpPr>
          <p:nvPr>
            <p:ph type="subTitle" idx="1"/>
          </p:nvPr>
        </p:nvSpPr>
        <p:spPr>
          <a:xfrm>
            <a:off x="-173625" y="1834875"/>
            <a:ext cx="4521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 b="1" i="0" dirty="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F6005-E107-BEAB-00A5-B344DD145C00}"/>
              </a:ext>
            </a:extLst>
          </p:cNvPr>
          <p:cNvSpPr txBox="1"/>
          <p:nvPr/>
        </p:nvSpPr>
        <p:spPr>
          <a:xfrm>
            <a:off x="135797" y="1228531"/>
            <a:ext cx="4350807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4292F"/>
                </a:solidFill>
                <a:ea typeface="Lato"/>
              </a:rPr>
              <a:t>In conclusion, there is certainly limitations to the model.</a:t>
            </a:r>
          </a:p>
          <a:p>
            <a:endParaRPr lang="en-US" dirty="0">
              <a:solidFill>
                <a:srgbClr val="24292F"/>
              </a:solidFill>
              <a:ea typeface="Lato"/>
            </a:endParaRPr>
          </a:p>
          <a:p>
            <a:r>
              <a:rPr lang="en-US" dirty="0">
                <a:solidFill>
                  <a:srgbClr val="24292F"/>
                </a:solidFill>
                <a:ea typeface="Lato"/>
              </a:rPr>
              <a:t>While it does not predict the N-Butane Vol% exactly, it does seem to trend the general direction of the N-Butane Vol%, and generally predicts this figure within 2-5 Vol% points. </a:t>
            </a:r>
          </a:p>
          <a:p>
            <a:endParaRPr lang="en-US" dirty="0">
              <a:solidFill>
                <a:srgbClr val="24292F"/>
              </a:solidFill>
              <a:ea typeface="Lato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24292F"/>
                </a:solidFill>
                <a:ea typeface="Lato"/>
              </a:rPr>
              <a:t>Reexamine ETL Process (</a:t>
            </a:r>
            <a:r>
              <a:rPr lang="en-US" sz="1200" dirty="0">
                <a:solidFill>
                  <a:srgbClr val="24292F"/>
                </a:solidFill>
                <a:ea typeface="Lato"/>
              </a:rPr>
              <a:t>reduce mergeable data loss</a:t>
            </a:r>
            <a:r>
              <a:rPr lang="en-US" dirty="0">
                <a:solidFill>
                  <a:srgbClr val="24292F"/>
                </a:solidFill>
                <a:ea typeface="Lato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24292F"/>
                </a:solidFill>
                <a:ea typeface="Lato"/>
              </a:rPr>
              <a:t>Future Models (</a:t>
            </a:r>
            <a:r>
              <a:rPr lang="en-US" sz="1200" dirty="0">
                <a:solidFill>
                  <a:srgbClr val="24292F"/>
                </a:solidFill>
                <a:ea typeface="Lato"/>
              </a:rPr>
              <a:t>choose neural network regression model</a:t>
            </a:r>
            <a:r>
              <a:rPr lang="en-US" dirty="0">
                <a:solidFill>
                  <a:srgbClr val="24292F"/>
                </a:solidFill>
                <a:ea typeface="Lato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24292F"/>
                </a:solidFill>
                <a:ea typeface="Lato"/>
              </a:rPr>
              <a:t>Operational Background (</a:t>
            </a:r>
            <a:r>
              <a:rPr lang="en-US" sz="1200" dirty="0">
                <a:solidFill>
                  <a:srgbClr val="24292F"/>
                </a:solidFill>
                <a:ea typeface="Lato"/>
              </a:rPr>
              <a:t>work with operations to determine normal operation conditions</a:t>
            </a:r>
            <a:r>
              <a:rPr lang="en-US" dirty="0">
                <a:solidFill>
                  <a:srgbClr val="24292F"/>
                </a:solidFill>
                <a:ea typeface="Lato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24292F"/>
                </a:solidFill>
                <a:ea typeface="Lato"/>
              </a:rPr>
              <a:t>Feature Importance and Correlation (</a:t>
            </a:r>
            <a:r>
              <a:rPr lang="en-US" sz="1200" dirty="0">
                <a:solidFill>
                  <a:srgbClr val="24292F"/>
                </a:solidFill>
                <a:ea typeface="Lato"/>
              </a:rPr>
              <a:t>further optimize model inputs</a:t>
            </a:r>
            <a:r>
              <a:rPr lang="en-US" dirty="0">
                <a:solidFill>
                  <a:srgbClr val="24292F"/>
                </a:solidFill>
                <a:ea typeface="Lato"/>
              </a:rPr>
              <a:t>) 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24292F"/>
              </a:solidFill>
              <a:ea typeface="Lato"/>
            </a:endParaRPr>
          </a:p>
        </p:txBody>
      </p:sp>
      <p:sp>
        <p:nvSpPr>
          <p:cNvPr id="4" name="Google Shape;222;p28">
            <a:extLst>
              <a:ext uri="{FF2B5EF4-FFF2-40B4-BE49-F238E27FC236}">
                <a16:creationId xmlns:a16="http://schemas.microsoft.com/office/drawing/2014/main" id="{3AA6EADB-3393-6E6E-3127-3A8F38457790}"/>
              </a:ext>
            </a:extLst>
          </p:cNvPr>
          <p:cNvSpPr txBox="1">
            <a:spLocks/>
          </p:cNvSpPr>
          <p:nvPr/>
        </p:nvSpPr>
        <p:spPr>
          <a:xfrm>
            <a:off x="4657397" y="147675"/>
            <a:ext cx="3704100" cy="701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Dashboard</a:t>
            </a:r>
          </a:p>
        </p:txBody>
      </p:sp>
      <p:sp>
        <p:nvSpPr>
          <p:cNvPr id="2" name="Sun 1">
            <a:extLst>
              <a:ext uri="{FF2B5EF4-FFF2-40B4-BE49-F238E27FC236}">
                <a16:creationId xmlns:a16="http://schemas.microsoft.com/office/drawing/2014/main" id="{5B868463-B9E9-C885-EC6E-F234CE98E3C8}"/>
              </a:ext>
            </a:extLst>
          </p:cNvPr>
          <p:cNvSpPr/>
          <p:nvPr/>
        </p:nvSpPr>
        <p:spPr>
          <a:xfrm>
            <a:off x="5130350" y="1151597"/>
            <a:ext cx="3431024" cy="3177642"/>
          </a:xfrm>
          <a:prstGeom prst="su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1460569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9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dirty="0"/>
              <a:t>Questions?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>
            <a:spLocks noGrp="1"/>
          </p:cNvSpPr>
          <p:nvPr>
            <p:ph type="ctrTitle"/>
          </p:nvPr>
        </p:nvSpPr>
        <p:spPr>
          <a:xfrm>
            <a:off x="1279570" y="698808"/>
            <a:ext cx="6070500" cy="82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800" b="1" dirty="0">
                <a:solidFill>
                  <a:srgbClr val="24292F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Prediction of Normal Butane Vol%</a:t>
            </a:r>
            <a:endParaRPr sz="5400" dirty="0"/>
          </a:p>
        </p:txBody>
      </p:sp>
      <p:pic>
        <p:nvPicPr>
          <p:cNvPr id="3" name="Picture 2" descr="Oil Futures Have Dropped Below $12. Crude's Problems May Get Worse">
            <a:extLst>
              <a:ext uri="{FF2B5EF4-FFF2-40B4-BE49-F238E27FC236}">
                <a16:creationId xmlns:a16="http://schemas.microsoft.com/office/drawing/2014/main" id="{556881D3-25DE-8800-B049-925175711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758" y="1519367"/>
            <a:ext cx="4833577" cy="322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180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>
            <a:spLocks noGrp="1"/>
          </p:cNvSpPr>
          <p:nvPr>
            <p:ph type="title"/>
          </p:nvPr>
        </p:nvSpPr>
        <p:spPr>
          <a:xfrm>
            <a:off x="463695" y="1392828"/>
            <a:ext cx="4065024" cy="242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800" b="0" i="0" u="none" strike="noStrik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Technologies Utilized</a:t>
            </a:r>
            <a:endParaRPr sz="4000" dirty="0">
              <a:solidFill>
                <a:schemeClr val="lt1"/>
              </a:solidFill>
            </a:endParaRPr>
          </a:p>
        </p:txBody>
      </p:sp>
      <p:sp>
        <p:nvSpPr>
          <p:cNvPr id="171" name="Google Shape;171;p22"/>
          <p:cNvSpPr txBox="1">
            <a:spLocks noGrp="1"/>
          </p:cNvSpPr>
          <p:nvPr>
            <p:ph type="body" idx="2"/>
          </p:nvPr>
        </p:nvSpPr>
        <p:spPr>
          <a:xfrm>
            <a:off x="4749384" y="427734"/>
            <a:ext cx="4187387" cy="4350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GitHub</a:t>
            </a:r>
            <a:endParaRPr sz="1400" dirty="0">
              <a:solidFill>
                <a:srgbClr val="24292F"/>
              </a:solidFill>
              <a:latin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Python </a:t>
            </a:r>
            <a:endParaRPr sz="1400" dirty="0">
              <a:solidFill>
                <a:srgbClr val="24292F"/>
              </a:solidFill>
              <a:latin typeface="Arial"/>
              <a:cs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Jupyter Notebook</a:t>
            </a:r>
            <a:endParaRPr sz="1400" dirty="0">
              <a:solidFill>
                <a:srgbClr val="24292F"/>
              </a:solidFill>
              <a:latin typeface="Arial"/>
              <a:cs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SK Learn Machine Learning</a:t>
            </a:r>
            <a:endParaRPr sz="1400" dirty="0">
              <a:solidFill>
                <a:srgbClr val="24292F"/>
              </a:solidFill>
              <a:latin typeface="Arial"/>
              <a:cs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Excel CSV</a:t>
            </a:r>
            <a:endParaRPr sz="1400" dirty="0">
              <a:solidFill>
                <a:srgbClr val="24292F"/>
              </a:solidFill>
              <a:latin typeface="Arial"/>
              <a:cs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PostgreSQL</a:t>
            </a:r>
            <a:endParaRPr sz="1400" dirty="0">
              <a:solidFill>
                <a:srgbClr val="24292F"/>
              </a:solidFill>
              <a:latin typeface="Arial"/>
              <a:cs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Pgadmin</a:t>
            </a:r>
            <a:endParaRPr sz="1400" dirty="0">
              <a:solidFill>
                <a:srgbClr val="24292F"/>
              </a:solidFill>
              <a:latin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Quick Data Base Diagram</a:t>
            </a:r>
            <a:endParaRPr sz="1400" dirty="0">
              <a:solidFill>
                <a:srgbClr val="24292F"/>
              </a:solidFill>
              <a:latin typeface="Arial"/>
              <a:cs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Flask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Psycopg2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Gunicorn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Heroku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VS Code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HTML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JavaScript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CSS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Google Slides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endParaRPr lang="en-US" sz="1400" dirty="0">
              <a:solidFill>
                <a:srgbClr val="24292F"/>
              </a:solidFill>
              <a:latin typeface="Arial"/>
              <a:cs typeface="Arial"/>
              <a:sym typeface="Arial"/>
            </a:endParaRPr>
          </a:p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 sz="1400" dirty="0">
              <a:solidFill>
                <a:srgbClr val="24292F"/>
              </a:solidFill>
              <a:latin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endParaRPr sz="1400" dirty="0">
              <a:solidFill>
                <a:srgbClr val="24292F"/>
              </a:solidFill>
              <a:latin typeface="Arial"/>
              <a:cs typeface="Arial"/>
              <a:sym typeface="Arial"/>
            </a:endParaRPr>
          </a:p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600" i="0" dirty="0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002" y="3418100"/>
            <a:ext cx="1172772" cy="1209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786" y="2016805"/>
            <a:ext cx="1172772" cy="1172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13897" y="3418100"/>
            <a:ext cx="1060821" cy="1060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</a:pPr>
            <a:r>
              <a:rPr lang="en-US"/>
              <a:t>T0pic</a:t>
            </a:r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body" idx="2"/>
          </p:nvPr>
        </p:nvSpPr>
        <p:spPr>
          <a:xfrm>
            <a:off x="4636076" y="649500"/>
            <a:ext cx="4509115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r>
              <a:rPr lang="en-US" sz="1400" b="1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Prediction of Normal Butane Recycle to Reactor</a:t>
            </a: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endParaRPr lang="en-US" sz="1400" dirty="0">
              <a:solidFill>
                <a:srgbClr val="24292F"/>
              </a:solidFill>
              <a:latin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Utilize plant data from multiple unit assets to develop machine learning methods to predict "live" volume percentage of N-Butane build up in Tower A recycle line to Reactor. </a:t>
            </a: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endParaRPr lang="en-US" sz="1400" dirty="0">
              <a:solidFill>
                <a:srgbClr val="24292F"/>
              </a:solidFill>
              <a:latin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r>
              <a:rPr lang="en-US" sz="1400" b="1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Reason for Choosing Topic</a:t>
            </a: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Proxima Nova"/>
              </a:rPr>
              <a:t>Real World Topic</a:t>
            </a:r>
            <a:endParaRPr lang="en-US" sz="1400" dirty="0">
              <a:solidFill>
                <a:srgbClr val="24292F"/>
              </a:solidFill>
              <a:latin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Proxima Nova"/>
              </a:rPr>
              <a:t>Availability of Unique Datasets</a:t>
            </a:r>
            <a:endParaRPr lang="en-US" sz="1400" dirty="0">
              <a:solidFill>
                <a:srgbClr val="24292F"/>
              </a:solidFill>
              <a:latin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Proxima Nova"/>
              </a:rPr>
              <a:t>Shows Machine Learning Potential</a:t>
            </a:r>
            <a:endParaRPr lang="en-US" sz="1400" dirty="0">
              <a:solidFill>
                <a:srgbClr val="24292F"/>
              </a:solidFill>
              <a:latin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Proxima Nova"/>
              </a:rPr>
              <a:t>$1.2M Annual Cost Benefits</a:t>
            </a:r>
            <a:endParaRPr lang="en-US" sz="1400" dirty="0">
              <a:solidFill>
                <a:srgbClr val="24292F"/>
              </a:solidFill>
              <a:latin typeface="Arial"/>
              <a:cs typeface="Arial"/>
              <a:sym typeface="Arial"/>
            </a:endParaRPr>
          </a:p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2400" dirty="0">
              <a:solidFill>
                <a:schemeClr val="dk2"/>
              </a:solidFill>
            </a:endParaRPr>
          </a:p>
        </p:txBody>
      </p:sp>
      <p:pic>
        <p:nvPicPr>
          <p:cNvPr id="153" name="Google Shape;153;p19" descr="Krotz Springs - Delek U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000" y="2090853"/>
            <a:ext cx="2886306" cy="2886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>
            <a:spLocks noGrp="1"/>
          </p:cNvSpPr>
          <p:nvPr>
            <p:ph type="title"/>
          </p:nvPr>
        </p:nvSpPr>
        <p:spPr>
          <a:xfrm>
            <a:off x="280979" y="146967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dirty="0"/>
              <a:t>Background</a:t>
            </a:r>
            <a:endParaRPr sz="3000" dirty="0"/>
          </a:p>
        </p:txBody>
      </p:sp>
      <p:sp>
        <p:nvSpPr>
          <p:cNvPr id="223" name="Google Shape;223;p28"/>
          <p:cNvSpPr txBox="1">
            <a:spLocks noGrp="1"/>
          </p:cNvSpPr>
          <p:nvPr>
            <p:ph type="subTitle" idx="1"/>
          </p:nvPr>
        </p:nvSpPr>
        <p:spPr>
          <a:xfrm>
            <a:off x="0" y="1361632"/>
            <a:ext cx="4521600" cy="3356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rgbClr val="000000"/>
              </a:buClr>
              <a:buSzPts val="1300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In gasoline refining, Butylene and Isobutane combine to create Alkylate, a major blend component in gasoline. </a:t>
            </a:r>
          </a:p>
          <a:p>
            <a:pPr marL="0" indent="0">
              <a:buClr>
                <a:srgbClr val="000000"/>
              </a:buClr>
              <a:buSzPts val="1300"/>
            </a:pPr>
            <a:endParaRPr lang="en-US" sz="1400" dirty="0">
              <a:solidFill>
                <a:srgbClr val="24292F"/>
              </a:solidFill>
              <a:latin typeface="Arial"/>
              <a:cs typeface="Arial"/>
            </a:endParaRPr>
          </a:p>
          <a:p>
            <a:pPr marL="0" indent="0">
              <a:buClr>
                <a:srgbClr val="000000"/>
              </a:buClr>
              <a:buSzPts val="1300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Because normal butane is inert in the reaction, excess normal butane accumulates in the recycle stream, resulting in unfavorable reaction conditions.</a:t>
            </a:r>
          </a:p>
          <a:p>
            <a:pPr marL="146050" indent="0"/>
            <a:endParaRPr lang="en-US" dirty="0"/>
          </a:p>
        </p:txBody>
      </p:sp>
      <p:sp>
        <p:nvSpPr>
          <p:cNvPr id="224" name="Google Shape;224;p28"/>
          <p:cNvSpPr txBox="1">
            <a:spLocks noGrp="1"/>
          </p:cNvSpPr>
          <p:nvPr>
            <p:ph type="body" idx="2"/>
          </p:nvPr>
        </p:nvSpPr>
        <p:spPr>
          <a:xfrm>
            <a:off x="4826984" y="449799"/>
            <a:ext cx="4154969" cy="4507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buClr>
                <a:srgbClr val="000000"/>
              </a:buClr>
              <a:buNone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Challenges:</a:t>
            </a:r>
          </a:p>
          <a:p>
            <a:pPr marL="0" lvl="0" indent="0">
              <a:lnSpc>
                <a:spcPct val="100000"/>
              </a:lnSpc>
              <a:buClr>
                <a:srgbClr val="000000"/>
              </a:buClr>
              <a:buNone/>
            </a:pPr>
            <a:endParaRPr lang="en-US" sz="1400" dirty="0">
              <a:solidFill>
                <a:srgbClr val="24292F"/>
              </a:solidFill>
              <a:latin typeface="Arial"/>
              <a:cs typeface="Arial"/>
            </a:endParaRPr>
          </a:p>
          <a:p>
            <a:pPr marL="285750" lvl="0" indent="-285750">
              <a:lnSpc>
                <a:spcPct val="100000"/>
              </a:lnSpc>
              <a:buClr>
                <a:srgbClr val="000000"/>
              </a:buClr>
              <a:buFontTx/>
              <a:buChar char="-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Lab sample frequency periods </a:t>
            </a:r>
          </a:p>
          <a:p>
            <a:pPr marL="0" lvl="0" indent="0">
              <a:lnSpc>
                <a:spcPct val="100000"/>
              </a:lnSpc>
              <a:buClr>
                <a:srgbClr val="000000"/>
              </a:buClr>
              <a:buNone/>
            </a:pPr>
            <a:endParaRPr lang="en-US" sz="1400" dirty="0">
              <a:solidFill>
                <a:srgbClr val="24292F"/>
              </a:solidFill>
              <a:latin typeface="Arial"/>
              <a:cs typeface="Arial"/>
            </a:endParaRPr>
          </a:p>
          <a:p>
            <a:pPr marL="285750" lvl="0" indent="-285750">
              <a:lnSpc>
                <a:spcPct val="100000"/>
              </a:lnSpc>
              <a:buClr>
                <a:srgbClr val="000000"/>
              </a:buClr>
              <a:buFontTx/>
              <a:buChar char="-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Online Analyzer is expensive and corrodes due to acidic reaction catalyst</a:t>
            </a:r>
          </a:p>
          <a:p>
            <a:pPr marL="0" lvl="0" indent="0">
              <a:lnSpc>
                <a:spcPct val="100000"/>
              </a:lnSpc>
              <a:buClr>
                <a:srgbClr val="000000"/>
              </a:buClr>
              <a:buNone/>
            </a:pPr>
            <a:endParaRPr lang="en-US" sz="1400" dirty="0">
              <a:solidFill>
                <a:srgbClr val="24292F"/>
              </a:solidFill>
              <a:latin typeface="Arial"/>
              <a:cs typeface="Arial"/>
            </a:endParaRPr>
          </a:p>
          <a:p>
            <a:pPr marL="285750" lvl="0" indent="-285750">
              <a:lnSpc>
                <a:spcPct val="100000"/>
              </a:lnSpc>
              <a:buClr>
                <a:srgbClr val="000000"/>
              </a:buClr>
              <a:buFontTx/>
              <a:buChar char="-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Subtle N-Butane accumulation is difficult for humans to recognize effectively</a:t>
            </a:r>
          </a:p>
          <a:p>
            <a:pPr marL="0" lvl="0" indent="0">
              <a:lnSpc>
                <a:spcPct val="100000"/>
              </a:lnSpc>
              <a:buClr>
                <a:srgbClr val="000000"/>
              </a:buClr>
              <a:buNone/>
            </a:pPr>
            <a:endParaRPr lang="en-US" sz="1400" dirty="0">
              <a:solidFill>
                <a:srgbClr val="24292F"/>
              </a:solidFill>
              <a:latin typeface="Arial"/>
              <a:cs typeface="Arial"/>
            </a:endParaRPr>
          </a:p>
          <a:p>
            <a:pPr marL="146050" lvl="0" indent="0">
              <a:buNone/>
            </a:pPr>
            <a:endParaRPr lang="en-US" dirty="0"/>
          </a:p>
          <a:p>
            <a:pPr marL="514350" lvl="0" indent="-285750">
              <a:buFontTx/>
              <a:buChar char="-"/>
            </a:pPr>
            <a:endParaRPr sz="1400" dirty="0"/>
          </a:p>
        </p:txBody>
      </p:sp>
      <p:pic>
        <p:nvPicPr>
          <p:cNvPr id="1030" name="Picture 6" descr="Butene molecule c4h8 modeled 3D - TurboSquid 1541335">
            <a:extLst>
              <a:ext uri="{FF2B5EF4-FFF2-40B4-BE49-F238E27FC236}">
                <a16:creationId xmlns:a16="http://schemas.microsoft.com/office/drawing/2014/main" id="{34B4420B-B567-1822-8E7D-5DCA4BC99B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1" b="10593"/>
          <a:stretch/>
        </p:blipFill>
        <p:spPr bwMode="auto">
          <a:xfrm>
            <a:off x="2685509" y="3673165"/>
            <a:ext cx="1068762" cy="67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You Can Just Iso my Butane: Isobutane and Isomerization in the Shale Gas  World | RBN Energy">
            <a:extLst>
              <a:ext uri="{FF2B5EF4-FFF2-40B4-BE49-F238E27FC236}">
                <a16:creationId xmlns:a16="http://schemas.microsoft.com/office/drawing/2014/main" id="{ACA36AE2-E96E-A5D7-1579-734A3DB7A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4" t="25526" r="48539" b="12251"/>
          <a:stretch/>
        </p:blipFill>
        <p:spPr bwMode="auto">
          <a:xfrm>
            <a:off x="468344" y="3675234"/>
            <a:ext cx="824051" cy="67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3DB4BE-C76E-98D8-820F-625CD40627D7}"/>
              </a:ext>
            </a:extLst>
          </p:cNvPr>
          <p:cNvSpPr txBox="1"/>
          <p:nvPr/>
        </p:nvSpPr>
        <p:spPr>
          <a:xfrm>
            <a:off x="409391" y="3440264"/>
            <a:ext cx="9488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Normal Butane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7ADCE9-DCEB-46E9-D576-5FBE061D55F9}"/>
              </a:ext>
            </a:extLst>
          </p:cNvPr>
          <p:cNvSpPr txBox="1"/>
          <p:nvPr/>
        </p:nvSpPr>
        <p:spPr>
          <a:xfrm>
            <a:off x="1629388" y="3442333"/>
            <a:ext cx="7507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Iso-Butane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0F7480-2F5E-E597-EAFD-6263D4134977}"/>
              </a:ext>
            </a:extLst>
          </p:cNvPr>
          <p:cNvSpPr txBox="1"/>
          <p:nvPr/>
        </p:nvSpPr>
        <p:spPr>
          <a:xfrm>
            <a:off x="2900446" y="3440264"/>
            <a:ext cx="6388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Butylene</a:t>
            </a:r>
          </a:p>
        </p:txBody>
      </p:sp>
      <p:pic>
        <p:nvPicPr>
          <p:cNvPr id="5" name="Picture 8" descr="You Can Just Iso my Butane: Isobutane and Isomerization in the Shale Gas  World | RBN Energy">
            <a:extLst>
              <a:ext uri="{FF2B5EF4-FFF2-40B4-BE49-F238E27FC236}">
                <a16:creationId xmlns:a16="http://schemas.microsoft.com/office/drawing/2014/main" id="{35C427CE-630C-AE59-1D08-B30A73246B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62" t="25526" r="9059" b="12251"/>
          <a:stretch/>
        </p:blipFill>
        <p:spPr bwMode="auto">
          <a:xfrm>
            <a:off x="1648820" y="3680788"/>
            <a:ext cx="690329" cy="66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D3A02FA7-7F3F-0875-E4B9-10F4BEADDB65}"/>
              </a:ext>
            </a:extLst>
          </p:cNvPr>
          <p:cNvCxnSpPr>
            <a:cxnSpLocks/>
            <a:stCxn id="5" idx="2"/>
            <a:endCxn id="1030" idx="2"/>
          </p:cNvCxnSpPr>
          <p:nvPr/>
        </p:nvCxnSpPr>
        <p:spPr>
          <a:xfrm rot="5400000" flipH="1" flipV="1">
            <a:off x="2605902" y="3732935"/>
            <a:ext cx="2069" cy="1225905"/>
          </a:xfrm>
          <a:prstGeom prst="curvedConnector3">
            <a:avLst>
              <a:gd name="adj1" fmla="val -1104881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FDDF6AA-FC2A-561A-FB78-AD5D45792CC4}"/>
              </a:ext>
            </a:extLst>
          </p:cNvPr>
          <p:cNvCxnSpPr>
            <a:stCxn id="1032" idx="2"/>
          </p:cNvCxnSpPr>
          <p:nvPr/>
        </p:nvCxnSpPr>
        <p:spPr>
          <a:xfrm flipH="1">
            <a:off x="880369" y="4346922"/>
            <a:ext cx="1" cy="691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E3F23A3-1F07-BDC9-E57B-326B23EA5122}"/>
              </a:ext>
            </a:extLst>
          </p:cNvPr>
          <p:cNvSpPr txBox="1"/>
          <p:nvPr/>
        </p:nvSpPr>
        <p:spPr>
          <a:xfrm>
            <a:off x="2125475" y="4551979"/>
            <a:ext cx="10687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Desired Reaction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DD0C1C-CBCF-F44F-4B97-299A870A27DC}"/>
              </a:ext>
            </a:extLst>
          </p:cNvPr>
          <p:cNvSpPr txBox="1"/>
          <p:nvPr/>
        </p:nvSpPr>
        <p:spPr>
          <a:xfrm>
            <a:off x="880370" y="4807311"/>
            <a:ext cx="4779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Inert</a:t>
            </a:r>
          </a:p>
        </p:txBody>
      </p:sp>
      <p:pic>
        <p:nvPicPr>
          <p:cNvPr id="1034" name="Picture 10" descr="In-line analyzer - All industrial manufacturers">
            <a:extLst>
              <a:ext uri="{FF2B5EF4-FFF2-40B4-BE49-F238E27FC236}">
                <a16:creationId xmlns:a16="http://schemas.microsoft.com/office/drawing/2014/main" id="{5C1BD86A-F4D8-BB59-15F5-A6C252F35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590" y="2607442"/>
            <a:ext cx="2199869" cy="219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569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>
            <a:spLocks noGrp="1"/>
          </p:cNvSpPr>
          <p:nvPr>
            <p:ph type="title"/>
          </p:nvPr>
        </p:nvSpPr>
        <p:spPr>
          <a:xfrm>
            <a:off x="280979" y="146967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dirty="0"/>
              <a:t>Data Source</a:t>
            </a:r>
            <a:endParaRPr sz="3000" dirty="0"/>
          </a:p>
        </p:txBody>
      </p:sp>
      <p:sp>
        <p:nvSpPr>
          <p:cNvPr id="223" name="Google Shape;223;p28"/>
          <p:cNvSpPr txBox="1">
            <a:spLocks noGrp="1"/>
          </p:cNvSpPr>
          <p:nvPr>
            <p:ph type="subTitle" idx="1"/>
          </p:nvPr>
        </p:nvSpPr>
        <p:spPr>
          <a:xfrm>
            <a:off x="0" y="1361632"/>
            <a:ext cx="4521600" cy="3356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/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Used real refinery historian and lab data</a:t>
            </a:r>
          </a:p>
          <a:p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Twice Daily Lab Sample from 7/16/2022 – 1/1/2021</a:t>
            </a:r>
          </a:p>
          <a:p>
            <a:endParaRPr lang="en-US" dirty="0"/>
          </a:p>
          <a:p>
            <a:endParaRPr lang="en-US" dirty="0"/>
          </a:p>
          <a:p>
            <a:pPr marL="146050" indent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073D48-A927-54B4-405E-31E9A37F3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808" y="194164"/>
            <a:ext cx="3164667" cy="47551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95C190-0485-E28E-EDCD-DB7638A7F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104" y="2131749"/>
            <a:ext cx="4049392" cy="183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91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ctrTitle"/>
          </p:nvPr>
        </p:nvSpPr>
        <p:spPr>
          <a:xfrm>
            <a:off x="221760" y="1"/>
            <a:ext cx="6053400" cy="641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</a:pPr>
            <a:r>
              <a:rPr lang="en-US" sz="2800" dirty="0"/>
              <a:t>Process Block Flow</a:t>
            </a:r>
            <a:endParaRPr sz="2800" dirty="0"/>
          </a:p>
        </p:txBody>
      </p:sp>
      <p:pic>
        <p:nvPicPr>
          <p:cNvPr id="2" name="Google Shape;207;p26">
            <a:extLst>
              <a:ext uri="{FF2B5EF4-FFF2-40B4-BE49-F238E27FC236}">
                <a16:creationId xmlns:a16="http://schemas.microsoft.com/office/drawing/2014/main" id="{D9403827-B7FA-5DFC-F2AD-D94999C36FC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558" y="553452"/>
            <a:ext cx="7956884" cy="45900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3644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>
            <a:spLocks noGrp="1"/>
          </p:cNvSpPr>
          <p:nvPr>
            <p:ph type="title"/>
          </p:nvPr>
        </p:nvSpPr>
        <p:spPr>
          <a:xfrm>
            <a:off x="162047" y="147675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dirty="0"/>
              <a:t>Desired Outcome</a:t>
            </a:r>
            <a:endParaRPr sz="3000" dirty="0"/>
          </a:p>
        </p:txBody>
      </p:sp>
      <p:sp>
        <p:nvSpPr>
          <p:cNvPr id="223" name="Google Shape;223;p28"/>
          <p:cNvSpPr txBox="1">
            <a:spLocks noGrp="1"/>
          </p:cNvSpPr>
          <p:nvPr>
            <p:ph type="subTitle" idx="1"/>
          </p:nvPr>
        </p:nvSpPr>
        <p:spPr>
          <a:xfrm>
            <a:off x="-173625" y="1834875"/>
            <a:ext cx="4521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 b="1" i="0" dirty="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dirty="0"/>
          </a:p>
        </p:txBody>
      </p:sp>
      <p:sp>
        <p:nvSpPr>
          <p:cNvPr id="224" name="Google Shape;224;p28"/>
          <p:cNvSpPr txBox="1">
            <a:spLocks noGrp="1"/>
          </p:cNvSpPr>
          <p:nvPr>
            <p:ph type="body" idx="2"/>
          </p:nvPr>
        </p:nvSpPr>
        <p:spPr>
          <a:xfrm>
            <a:off x="4826984" y="449800"/>
            <a:ext cx="4154969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buSzPts val="1600"/>
              <a:buFont typeface="Arial"/>
              <a:buNone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By allowing Realtime monitoring and thus, optimization of N-Butane levels, the following opportunity cost benefits may be realized annually:</a:t>
            </a:r>
          </a:p>
          <a:p>
            <a:pPr>
              <a:lnSpc>
                <a:spcPct val="100000"/>
              </a:lnSpc>
              <a:buSzPts val="1600"/>
              <a:buFont typeface="Arial"/>
              <a:buNone/>
            </a:pPr>
            <a:endParaRPr lang="en-US" sz="1400" dirty="0">
              <a:solidFill>
                <a:srgbClr val="24292F"/>
              </a:solidFill>
              <a:latin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buSzPts val="1600"/>
              <a:buFont typeface="Arial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Online Analyzer Replacement Costs: $1M</a:t>
            </a:r>
          </a:p>
          <a:p>
            <a:pPr>
              <a:lnSpc>
                <a:spcPct val="100000"/>
              </a:lnSpc>
              <a:buSzPts val="1600"/>
              <a:buFont typeface="Arial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Octane Optimization: $700K </a:t>
            </a:r>
          </a:p>
          <a:p>
            <a:pPr>
              <a:lnSpc>
                <a:spcPct val="100000"/>
              </a:lnSpc>
              <a:buSzPts val="1600"/>
              <a:buFont typeface="Arial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Maintenance Costs: $500K </a:t>
            </a:r>
          </a:p>
          <a:p>
            <a:pPr>
              <a:lnSpc>
                <a:spcPct val="100000"/>
              </a:lnSpc>
              <a:buSzPts val="1600"/>
              <a:buFont typeface="Arial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Total = $1.2M annually</a:t>
            </a: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25AAE5-6ABA-DC1E-95A6-872D1F20843D}"/>
              </a:ext>
            </a:extLst>
          </p:cNvPr>
          <p:cNvSpPr txBox="1"/>
          <p:nvPr/>
        </p:nvSpPr>
        <p:spPr>
          <a:xfrm>
            <a:off x="-63312" y="1255910"/>
            <a:ext cx="452159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11150">
              <a:buClr>
                <a:schemeClr val="accent1"/>
              </a:buClr>
              <a:buSzPts val="1600"/>
            </a:pPr>
            <a:r>
              <a:rPr lang="en-US" dirty="0">
                <a:solidFill>
                  <a:srgbClr val="24292F"/>
                </a:solidFill>
                <a:ea typeface="Lato"/>
                <a:sym typeface="Lato"/>
              </a:rPr>
              <a:t>The project analysis output hopes to provide plant operations with a live view of the predicted Volume Percentage of N-Butane in the Tower A Recycle line.</a:t>
            </a:r>
          </a:p>
          <a:p>
            <a:pPr marL="457200" indent="-311150">
              <a:buClr>
                <a:schemeClr val="accent1"/>
              </a:buClr>
              <a:buSzPts val="1600"/>
            </a:pPr>
            <a:endParaRPr lang="en-US" dirty="0">
              <a:solidFill>
                <a:srgbClr val="24292F"/>
              </a:solidFill>
              <a:ea typeface="Lato"/>
              <a:sym typeface="Lato"/>
            </a:endParaRPr>
          </a:p>
          <a:p>
            <a:pPr marL="457200" indent="-311150">
              <a:buClr>
                <a:schemeClr val="accent1"/>
              </a:buClr>
              <a:buSzPts val="1600"/>
            </a:pPr>
            <a:r>
              <a:rPr lang="en-US" dirty="0">
                <a:solidFill>
                  <a:srgbClr val="24292F"/>
                </a:solidFill>
                <a:ea typeface="Lato"/>
                <a:sym typeface="Lato"/>
              </a:rPr>
              <a:t>Aiming for Mean Error of 2 volume percentage points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3074" name="Picture 2" descr="Oil Futures Have Dropped Below $12. Crude's Problems May Get Worse">
            <a:extLst>
              <a:ext uri="{FF2B5EF4-FFF2-40B4-BE49-F238E27FC236}">
                <a16:creationId xmlns:a16="http://schemas.microsoft.com/office/drawing/2014/main" id="{51B91DB9-2FE0-0CFA-D71E-5FC5ED620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87" y="2723167"/>
            <a:ext cx="3408987" cy="227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8774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>
            <a:spLocks noGrp="1"/>
          </p:cNvSpPr>
          <p:nvPr>
            <p:ph type="title"/>
          </p:nvPr>
        </p:nvSpPr>
        <p:spPr>
          <a:xfrm>
            <a:off x="162047" y="147675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dirty="0"/>
              <a:t>Data Exploration</a:t>
            </a:r>
            <a:endParaRPr sz="3000" dirty="0"/>
          </a:p>
        </p:txBody>
      </p:sp>
      <p:sp>
        <p:nvSpPr>
          <p:cNvPr id="223" name="Google Shape;223;p28"/>
          <p:cNvSpPr txBox="1">
            <a:spLocks noGrp="1"/>
          </p:cNvSpPr>
          <p:nvPr>
            <p:ph type="subTitle" idx="1"/>
          </p:nvPr>
        </p:nvSpPr>
        <p:spPr>
          <a:xfrm>
            <a:off x="-173625" y="1834875"/>
            <a:ext cx="4521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 b="1" i="0" dirty="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dirty="0"/>
          </a:p>
        </p:txBody>
      </p:sp>
      <p:sp>
        <p:nvSpPr>
          <p:cNvPr id="224" name="Google Shape;224;p28"/>
          <p:cNvSpPr txBox="1">
            <a:spLocks noGrp="1"/>
          </p:cNvSpPr>
          <p:nvPr>
            <p:ph type="body" idx="2"/>
          </p:nvPr>
        </p:nvSpPr>
        <p:spPr>
          <a:xfrm>
            <a:off x="9690" y="1300031"/>
            <a:ext cx="4154969" cy="3695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The exploratory data analysis process began with checking the raw data for non-numerical values. </a:t>
            </a:r>
          </a:p>
          <a:p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Remove String: "Bad", "Bad Input", "Error", and "I/O Timeout".</a:t>
            </a:r>
          </a:p>
          <a:p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Remove Outliers: Generated summary statistics to get an idea of the spread of the data values. </a:t>
            </a:r>
          </a:p>
          <a:p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Remove Shutdown Data: Turnaround for the plant, meaning that the plant itself was shut down and all the data collected in the period was invalid. </a:t>
            </a:r>
            <a:br>
              <a:rPr lang="en-US" dirty="0"/>
            </a:br>
            <a:endParaRPr sz="1400" dirty="0"/>
          </a:p>
        </p:txBody>
      </p:sp>
      <p:sp>
        <p:nvSpPr>
          <p:cNvPr id="2" name="Google Shape;224;p28">
            <a:extLst>
              <a:ext uri="{FF2B5EF4-FFF2-40B4-BE49-F238E27FC236}">
                <a16:creationId xmlns:a16="http://schemas.microsoft.com/office/drawing/2014/main" id="{4E4395D6-930B-87B3-0BE1-084E8B1CA079}"/>
              </a:ext>
            </a:extLst>
          </p:cNvPr>
          <p:cNvSpPr txBox="1">
            <a:spLocks/>
          </p:cNvSpPr>
          <p:nvPr/>
        </p:nvSpPr>
        <p:spPr>
          <a:xfrm>
            <a:off x="4669922" y="147674"/>
            <a:ext cx="4312031" cy="420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br>
              <a:rPr lang="en-US" dirty="0"/>
            </a:b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Feature Importance</a:t>
            </a:r>
          </a:p>
          <a:p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Feature coefficients, and correlations to understand the relationships of the features among each other and with different model types. </a:t>
            </a:r>
          </a:p>
          <a:p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The feature importance functions such as model.coef_ and model.feature_importances_ allowed for a systematic ranking of features. </a:t>
            </a:r>
          </a:p>
          <a:p>
            <a:pPr indent="-228600">
              <a:buFont typeface="Lato"/>
              <a:buNone/>
            </a:pP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F9E76E-0AC8-69C8-5B30-A8F38DEB3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242" y="2559189"/>
            <a:ext cx="2461311" cy="243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04635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693</Words>
  <Application>Microsoft Office PowerPoint</Application>
  <PresentationFormat>On-screen Show (16:9)</PresentationFormat>
  <Paragraphs>116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Segoe UI</vt:lpstr>
      <vt:lpstr>Raleway</vt:lpstr>
      <vt:lpstr>Proxima Nova</vt:lpstr>
      <vt:lpstr>Arial</vt:lpstr>
      <vt:lpstr>Menlo</vt:lpstr>
      <vt:lpstr>Lato</vt:lpstr>
      <vt:lpstr>Streamline</vt:lpstr>
      <vt:lpstr>Final Project </vt:lpstr>
      <vt:lpstr>Prediction of Normal Butane Vol%</vt:lpstr>
      <vt:lpstr>Technologies Utilized</vt:lpstr>
      <vt:lpstr>T0pic</vt:lpstr>
      <vt:lpstr>Background</vt:lpstr>
      <vt:lpstr>Data Source</vt:lpstr>
      <vt:lpstr>Process Block Flow</vt:lpstr>
      <vt:lpstr>Desired Outcome</vt:lpstr>
      <vt:lpstr>Data Exploration</vt:lpstr>
      <vt:lpstr>Analysis Phase</vt:lpstr>
      <vt:lpstr>Results</vt:lpstr>
      <vt:lpstr>Recommendation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</dc:title>
  <dc:creator>Eva Hawkins</dc:creator>
  <cp:lastModifiedBy>Eva Hawkins</cp:lastModifiedBy>
  <cp:revision>13</cp:revision>
  <dcterms:modified xsi:type="dcterms:W3CDTF">2022-08-18T18:03:41Z</dcterms:modified>
</cp:coreProperties>
</file>